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69" r:id="rId4"/>
    <p:sldId id="266" r:id="rId5"/>
    <p:sldId id="265" r:id="rId6"/>
    <p:sldId id="258" r:id="rId7"/>
    <p:sldId id="267" r:id="rId8"/>
    <p:sldId id="259" r:id="rId9"/>
    <p:sldId id="264" r:id="rId10"/>
    <p:sldId id="260" r:id="rId11"/>
    <p:sldId id="270" r:id="rId12"/>
    <p:sldId id="272" r:id="rId13"/>
    <p:sldId id="274" r:id="rId14"/>
    <p:sldId id="261" r:id="rId15"/>
    <p:sldId id="275" r:id="rId16"/>
    <p:sldId id="262" r:id="rId17"/>
    <p:sldId id="273" r:id="rId18"/>
    <p:sldId id="26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82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2CEA04-E4B8-48AF-8288-2ABA900060D4}" type="doc">
      <dgm:prSet loTypeId="urn:microsoft.com/office/officeart/2005/8/layout/hList1" loCatId="list" qsTypeId="urn:microsoft.com/office/officeart/2005/8/quickstyle/simple2" qsCatId="simple" csTypeId="urn:microsoft.com/office/officeart/2005/8/colors/accent3_3" csCatId="accent3" phldr="1"/>
      <dgm:spPr/>
      <dgm:t>
        <a:bodyPr/>
        <a:lstStyle/>
        <a:p>
          <a:endParaRPr lang="en-IN"/>
        </a:p>
      </dgm:t>
    </dgm:pt>
    <dgm:pt modelId="{F2E5359F-D38F-454E-9E83-D24250C7F47C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IN" sz="1800" dirty="0" smtClean="0">
              <a:latin typeface="Arial" pitchFamily="34" charset="0"/>
              <a:cs typeface="Arial" pitchFamily="34" charset="0"/>
            </a:rPr>
            <a:t>Option 1</a:t>
          </a:r>
        </a:p>
        <a:p>
          <a:r>
            <a:rPr kumimoji="0" lang="en-US" sz="1800" b="1" i="0" u="none" strike="noStrike" cap="none" spc="0" normalizeH="0" baseline="0" noProof="0" dirty="0" smtClean="0">
              <a:ln/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Composting</a:t>
          </a:r>
          <a:r>
            <a:rPr kumimoji="0" lang="en-US" sz="1800" b="1" i="0" u="none" strike="noStrike" cap="none" spc="0" normalizeH="0" noProof="0" dirty="0" smtClean="0">
              <a:ln/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 Based Options</a:t>
          </a:r>
          <a:endParaRPr lang="en-IN" sz="1800" dirty="0">
            <a:latin typeface="Arial" pitchFamily="34" charset="0"/>
            <a:cs typeface="Arial" pitchFamily="34" charset="0"/>
          </a:endParaRPr>
        </a:p>
      </dgm:t>
    </dgm:pt>
    <dgm:pt modelId="{7FCCB91A-0A4F-473F-A4F6-48154467F657}" type="parTrans" cxnId="{3766D912-F4C6-45F3-A04A-69E153606520}">
      <dgm:prSet/>
      <dgm:spPr/>
      <dgm:t>
        <a:bodyPr/>
        <a:lstStyle/>
        <a:p>
          <a:endParaRPr lang="en-IN" sz="1000">
            <a:latin typeface="Arial" pitchFamily="34" charset="0"/>
            <a:cs typeface="Arial" pitchFamily="34" charset="0"/>
          </a:endParaRPr>
        </a:p>
      </dgm:t>
    </dgm:pt>
    <dgm:pt modelId="{8AC369B5-1551-4D3C-ABCB-EA0B61F929C2}" type="sibTrans" cxnId="{3766D912-F4C6-45F3-A04A-69E153606520}">
      <dgm:prSet/>
      <dgm:spPr/>
      <dgm:t>
        <a:bodyPr/>
        <a:lstStyle/>
        <a:p>
          <a:endParaRPr lang="en-IN" sz="1000">
            <a:latin typeface="Arial" pitchFamily="34" charset="0"/>
            <a:cs typeface="Arial" pitchFamily="34" charset="0"/>
          </a:endParaRPr>
        </a:p>
      </dgm:t>
    </dgm:pt>
    <dgm:pt modelId="{9ED43B0F-A6A7-4B4F-8A83-8D815D2886B2}">
      <dgm:prSet phldrT="[Text]" custT="1"/>
      <dgm:spPr/>
      <dgm:t>
        <a:bodyPr/>
        <a:lstStyle/>
        <a:p>
          <a:pPr algn="just"/>
          <a:r>
            <a:rPr lang="en-IN" sz="1600" dirty="0" smtClean="0">
              <a:latin typeface="Arial" pitchFamily="34" charset="0"/>
              <a:cs typeface="Arial" pitchFamily="34" charset="0"/>
            </a:rPr>
            <a:t> </a:t>
          </a:r>
          <a:r>
            <a:rPr kumimoji="0" lang="en-US" sz="1600" b="0" i="0" u="none" strike="noStrike" cap="none" spc="0" normalizeH="0" baseline="0" noProof="0" dirty="0" smtClean="0">
              <a:ln/>
              <a:effectLst/>
              <a:uLnTx/>
              <a:uFillTx/>
              <a:latin typeface="Arial" pitchFamily="34" charset="0"/>
              <a:cs typeface="Arial" pitchFamily="34" charset="0"/>
            </a:rPr>
            <a:t>Source Segregated Collection</a:t>
          </a:r>
          <a:r>
            <a:rPr kumimoji="0" lang="en-US" sz="1600" b="0" i="0" u="none" strike="noStrike" cap="none" spc="0" normalizeH="0" noProof="0" dirty="0" smtClean="0">
              <a:ln/>
              <a:effectLst/>
              <a:uLnTx/>
              <a:uFillTx/>
              <a:latin typeface="Arial" pitchFamily="34" charset="0"/>
              <a:cs typeface="Arial" pitchFamily="34" charset="0"/>
            </a:rPr>
            <a:t> -  Secondary segregation (Resource Recovery Centre) via </a:t>
          </a:r>
          <a:r>
            <a:rPr kumimoji="0" lang="en-US" sz="1600" b="1" i="0" u="none" strike="noStrike" cap="none" spc="0" normalizeH="0" noProof="0" dirty="0" smtClean="0">
              <a:ln/>
              <a:effectLst/>
              <a:uLnTx/>
              <a:uFillTx/>
              <a:latin typeface="Arial" pitchFamily="34" charset="0"/>
              <a:cs typeface="Arial" pitchFamily="34" charset="0"/>
            </a:rPr>
            <a:t>Manual Composting: </a:t>
          </a:r>
          <a:r>
            <a:rPr kumimoji="0" lang="en-US" sz="1600" i="0" u="none" strike="noStrike" cap="none" spc="0" normalizeH="0" noProof="0" dirty="0" smtClean="0">
              <a:ln/>
              <a:effectLst/>
              <a:uLnTx/>
              <a:uFillTx/>
              <a:latin typeface="Arial" pitchFamily="34" charset="0"/>
              <a:cs typeface="Arial" pitchFamily="34" charset="0"/>
            </a:rPr>
            <a:t>Suitable for smaller areas with not more than 250-300 </a:t>
          </a:r>
          <a:r>
            <a:rPr kumimoji="0" lang="en-US" sz="1600" i="0" u="none" strike="noStrike" cap="none" spc="0" normalizeH="0" noProof="0" dirty="0" err="1" smtClean="0">
              <a:ln/>
              <a:effectLst/>
              <a:uLnTx/>
              <a:uFillTx/>
              <a:latin typeface="Arial" pitchFamily="34" charset="0"/>
              <a:cs typeface="Arial" pitchFamily="34" charset="0"/>
            </a:rPr>
            <a:t>Kgs</a:t>
          </a:r>
          <a:r>
            <a:rPr kumimoji="0" lang="en-US" sz="1600" i="0" u="none" strike="noStrike" cap="none" spc="0" normalizeH="0" noProof="0" dirty="0" smtClean="0">
              <a:ln/>
              <a:effectLst/>
              <a:uLnTx/>
              <a:uFillTx/>
              <a:latin typeface="Arial" pitchFamily="34" charset="0"/>
              <a:cs typeface="Arial" pitchFamily="34" charset="0"/>
            </a:rPr>
            <a:t> of waste output per day</a:t>
          </a:r>
          <a:endParaRPr lang="en-IN" sz="1600" dirty="0">
            <a:latin typeface="Arial" pitchFamily="34" charset="0"/>
            <a:cs typeface="Arial" pitchFamily="34" charset="0"/>
          </a:endParaRPr>
        </a:p>
      </dgm:t>
    </dgm:pt>
    <dgm:pt modelId="{959E167D-0E28-43AF-88C8-5F120EB41C16}" type="parTrans" cxnId="{AB1075FA-E508-4BD7-97D2-3C66B743F032}">
      <dgm:prSet/>
      <dgm:spPr/>
      <dgm:t>
        <a:bodyPr/>
        <a:lstStyle/>
        <a:p>
          <a:endParaRPr lang="en-IN" sz="1000">
            <a:latin typeface="Arial" pitchFamily="34" charset="0"/>
            <a:cs typeface="Arial" pitchFamily="34" charset="0"/>
          </a:endParaRPr>
        </a:p>
      </dgm:t>
    </dgm:pt>
    <dgm:pt modelId="{62618F5E-69A0-4B96-9E10-A61E6B3DC420}" type="sibTrans" cxnId="{AB1075FA-E508-4BD7-97D2-3C66B743F032}">
      <dgm:prSet/>
      <dgm:spPr/>
      <dgm:t>
        <a:bodyPr/>
        <a:lstStyle/>
        <a:p>
          <a:endParaRPr lang="en-IN" sz="1000">
            <a:latin typeface="Arial" pitchFamily="34" charset="0"/>
            <a:cs typeface="Arial" pitchFamily="34" charset="0"/>
          </a:endParaRPr>
        </a:p>
      </dgm:t>
    </dgm:pt>
    <dgm:pt modelId="{B6619BBD-A6FB-412A-9904-738A6D5870F6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IN" sz="1800" smtClean="0">
              <a:latin typeface="Arial" pitchFamily="34" charset="0"/>
              <a:cs typeface="Arial" pitchFamily="34" charset="0"/>
            </a:rPr>
            <a:t>Option 2</a:t>
          </a:r>
        </a:p>
        <a:p>
          <a:r>
            <a:rPr kumimoji="0" lang="en-US" sz="1800" b="1" i="0" u="none" strike="noStrike" cap="none" spc="0" normalizeH="0" baseline="0" noProof="0" smtClean="0">
              <a:ln/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Waste to Energy (WtE)</a:t>
          </a:r>
          <a:endParaRPr lang="en-IN" sz="1800">
            <a:latin typeface="Arial" pitchFamily="34" charset="0"/>
            <a:cs typeface="Arial" pitchFamily="34" charset="0"/>
          </a:endParaRPr>
        </a:p>
      </dgm:t>
    </dgm:pt>
    <dgm:pt modelId="{49D39D5C-C21C-4AD7-AACF-6D09A30A658A}" type="parTrans" cxnId="{2E9F103E-E438-40A4-A985-9D9164681C31}">
      <dgm:prSet/>
      <dgm:spPr/>
      <dgm:t>
        <a:bodyPr/>
        <a:lstStyle/>
        <a:p>
          <a:endParaRPr lang="en-IN" sz="1000">
            <a:latin typeface="Arial" pitchFamily="34" charset="0"/>
            <a:cs typeface="Arial" pitchFamily="34" charset="0"/>
          </a:endParaRPr>
        </a:p>
      </dgm:t>
    </dgm:pt>
    <dgm:pt modelId="{4AB803F1-E219-4303-AA88-2A05A3C3740A}" type="sibTrans" cxnId="{2E9F103E-E438-40A4-A985-9D9164681C31}">
      <dgm:prSet/>
      <dgm:spPr/>
      <dgm:t>
        <a:bodyPr/>
        <a:lstStyle/>
        <a:p>
          <a:endParaRPr lang="en-IN" sz="1000">
            <a:latin typeface="Arial" pitchFamily="34" charset="0"/>
            <a:cs typeface="Arial" pitchFamily="34" charset="0"/>
          </a:endParaRPr>
        </a:p>
      </dgm:t>
    </dgm:pt>
    <dgm:pt modelId="{46E99E41-2E8B-4785-AA80-108F00A8C7BD}">
      <dgm:prSet custT="1"/>
      <dgm:spPr/>
      <dgm:t>
        <a:bodyPr/>
        <a:lstStyle/>
        <a:p>
          <a:pPr algn="just"/>
          <a:endParaRPr kumimoji="0" lang="en-US" sz="1600" b="1" i="0" u="none" strike="noStrike" cap="none" spc="0" normalizeH="0" baseline="0" noProof="0" dirty="0" smtClean="0">
            <a:ln>
              <a:noFill/>
            </a:ln>
            <a:solidFill>
              <a:sysClr val="windowText" lastClr="000000"/>
            </a:solidFill>
            <a:effectLst/>
            <a:uLnTx/>
            <a:uFillTx/>
            <a:latin typeface="Arial" pitchFamily="34" charset="0"/>
            <a:cs typeface="Arial" pitchFamily="34" charset="0"/>
          </a:endParaRPr>
        </a:p>
      </dgm:t>
    </dgm:pt>
    <dgm:pt modelId="{5E53DC30-2C35-4AB3-BA28-98E3DD1F3394}" type="parTrans" cxnId="{C837FA2D-2318-4613-9072-ADDDCB54863D}">
      <dgm:prSet/>
      <dgm:spPr/>
      <dgm:t>
        <a:bodyPr/>
        <a:lstStyle/>
        <a:p>
          <a:endParaRPr lang="en-IN" sz="1000">
            <a:latin typeface="Arial" pitchFamily="34" charset="0"/>
            <a:cs typeface="Arial" pitchFamily="34" charset="0"/>
          </a:endParaRPr>
        </a:p>
      </dgm:t>
    </dgm:pt>
    <dgm:pt modelId="{619AAD76-318D-4C02-8DEC-BD702D3076C4}" type="sibTrans" cxnId="{C837FA2D-2318-4613-9072-ADDDCB54863D}">
      <dgm:prSet/>
      <dgm:spPr/>
      <dgm:t>
        <a:bodyPr/>
        <a:lstStyle/>
        <a:p>
          <a:endParaRPr lang="en-IN" sz="1000">
            <a:latin typeface="Arial" pitchFamily="34" charset="0"/>
            <a:cs typeface="Arial" pitchFamily="34" charset="0"/>
          </a:endParaRPr>
        </a:p>
      </dgm:t>
    </dgm:pt>
    <dgm:pt modelId="{B2293A27-06CE-4C40-9C49-B2F06223CF31}">
      <dgm:prSet custT="1"/>
      <dgm:spPr/>
      <dgm:t>
        <a:bodyPr/>
        <a:lstStyle/>
        <a:p>
          <a:pPr algn="just"/>
          <a:r>
            <a:rPr lang="en-US" sz="1600" smtClean="0">
              <a:latin typeface="Arial" pitchFamily="34" charset="0"/>
              <a:cs typeface="Arial" pitchFamily="34" charset="0"/>
            </a:rPr>
            <a:t>Source Segregated Collection -  Secondary segregation (Resource Recovery Centre) via </a:t>
          </a:r>
          <a:r>
            <a:rPr lang="en-US" sz="1600" b="1" smtClean="0">
              <a:latin typeface="Arial" pitchFamily="34" charset="0"/>
              <a:cs typeface="Arial" pitchFamily="34" charset="0"/>
            </a:rPr>
            <a:t>Machine Composting: </a:t>
          </a:r>
          <a:r>
            <a:rPr lang="en-US" sz="1600" smtClean="0">
              <a:latin typeface="Arial" pitchFamily="34" charset="0"/>
              <a:cs typeface="Arial" pitchFamily="34" charset="0"/>
            </a:rPr>
            <a:t>Suitable for areas with waste more than 1000 Kgs (1ton) of waste output per day</a:t>
          </a:r>
          <a:endParaRPr lang="en-US" sz="1600" dirty="0" smtClean="0">
            <a:latin typeface="Arial" pitchFamily="34" charset="0"/>
            <a:cs typeface="Arial" pitchFamily="34" charset="0"/>
          </a:endParaRPr>
        </a:p>
      </dgm:t>
    </dgm:pt>
    <dgm:pt modelId="{9F0E3017-999C-4B17-997E-FD03250603CB}" type="parTrans" cxnId="{34880915-6DB8-485C-8065-81BDFB0D814B}">
      <dgm:prSet/>
      <dgm:spPr/>
      <dgm:t>
        <a:bodyPr/>
        <a:lstStyle/>
        <a:p>
          <a:endParaRPr lang="en-IN" sz="1000">
            <a:latin typeface="Arial" pitchFamily="34" charset="0"/>
            <a:cs typeface="Arial" pitchFamily="34" charset="0"/>
          </a:endParaRPr>
        </a:p>
      </dgm:t>
    </dgm:pt>
    <dgm:pt modelId="{BD69E579-8550-4696-9670-F18D0D468E92}" type="sibTrans" cxnId="{34880915-6DB8-485C-8065-81BDFB0D814B}">
      <dgm:prSet/>
      <dgm:spPr/>
      <dgm:t>
        <a:bodyPr/>
        <a:lstStyle/>
        <a:p>
          <a:endParaRPr lang="en-IN" sz="1000">
            <a:latin typeface="Arial" pitchFamily="34" charset="0"/>
            <a:cs typeface="Arial" pitchFamily="34" charset="0"/>
          </a:endParaRPr>
        </a:p>
      </dgm:t>
    </dgm:pt>
    <dgm:pt modelId="{CDA1C3C9-8152-43A8-9070-167BC3F655C4}">
      <dgm:prSet phldrT="[Text]" custT="1"/>
      <dgm:spPr/>
      <dgm:t>
        <a:bodyPr/>
        <a:lstStyle/>
        <a:p>
          <a:r>
            <a:rPr kumimoji="0" lang="en-US" sz="1600" b="0" i="0" u="none" strike="noStrike" cap="none" spc="0" normalizeH="0" baseline="0" noProof="0" smtClean="0">
              <a:ln/>
              <a:effectLst/>
              <a:uLnTx/>
              <a:uFillTx/>
              <a:latin typeface="Arial" pitchFamily="34" charset="0"/>
              <a:cs typeface="Arial" pitchFamily="34" charset="0"/>
            </a:rPr>
            <a:t>Source Segregated Collection</a:t>
          </a:r>
          <a:r>
            <a:rPr kumimoji="0" lang="en-US" sz="1600" b="0" i="0" u="none" strike="noStrike" cap="none" spc="0" normalizeH="0" noProof="0" smtClean="0">
              <a:ln/>
              <a:effectLst/>
              <a:uLnTx/>
              <a:uFillTx/>
              <a:latin typeface="Arial" pitchFamily="34" charset="0"/>
              <a:cs typeface="Arial" pitchFamily="34" charset="0"/>
            </a:rPr>
            <a:t> -  Secondary segregation (Resource Recovery Centre) - </a:t>
          </a:r>
          <a:r>
            <a:rPr kumimoji="0" lang="en-US" sz="1600" b="1" i="0" u="none" strike="noStrike" cap="none" spc="0" normalizeH="0" noProof="0" smtClean="0">
              <a:ln/>
              <a:effectLst/>
              <a:uLnTx/>
              <a:uFillTx/>
              <a:latin typeface="Arial" pitchFamily="34" charset="0"/>
              <a:cs typeface="Arial" pitchFamily="34" charset="0"/>
            </a:rPr>
            <a:t>Bio-gas Generation: </a:t>
          </a:r>
          <a:r>
            <a:rPr kumimoji="0" lang="en-US" sz="1600" i="0" u="none" strike="noStrike" cap="none" spc="0" normalizeH="0" noProof="0" smtClean="0">
              <a:ln/>
              <a:effectLst/>
              <a:uLnTx/>
              <a:uFillTx/>
              <a:latin typeface="Arial" pitchFamily="34" charset="0"/>
              <a:cs typeface="Arial" pitchFamily="34" charset="0"/>
            </a:rPr>
            <a:t>Suitable for </a:t>
          </a:r>
          <a:r>
            <a:rPr lang="en-US" sz="1600" smtClean="0">
              <a:latin typeface="Arial" pitchFamily="34" charset="0"/>
              <a:cs typeface="Arial" pitchFamily="34" charset="0"/>
            </a:rPr>
            <a:t>waste more than 1000-2000 Kgs (1-2ton) of waste output per day. Space for usage of gas on regular basis (Restaurants etc.)</a:t>
          </a:r>
          <a:endParaRPr lang="en-IN" sz="1600">
            <a:latin typeface="Arial" pitchFamily="34" charset="0"/>
            <a:cs typeface="Arial" pitchFamily="34" charset="0"/>
          </a:endParaRPr>
        </a:p>
      </dgm:t>
    </dgm:pt>
    <dgm:pt modelId="{D80F6C5C-FEB4-4C70-AB6C-AB3D3E4203CD}" type="sibTrans" cxnId="{03100FA8-92CF-48D1-95FC-F46C984A6727}">
      <dgm:prSet/>
      <dgm:spPr/>
      <dgm:t>
        <a:bodyPr/>
        <a:lstStyle/>
        <a:p>
          <a:endParaRPr lang="en-IN" sz="1000">
            <a:latin typeface="Arial" pitchFamily="34" charset="0"/>
            <a:cs typeface="Arial" pitchFamily="34" charset="0"/>
          </a:endParaRPr>
        </a:p>
      </dgm:t>
    </dgm:pt>
    <dgm:pt modelId="{C11D689F-6689-46A3-9114-D42E2892241E}" type="parTrans" cxnId="{03100FA8-92CF-48D1-95FC-F46C984A6727}">
      <dgm:prSet/>
      <dgm:spPr/>
      <dgm:t>
        <a:bodyPr/>
        <a:lstStyle/>
        <a:p>
          <a:endParaRPr lang="en-IN" sz="1000">
            <a:latin typeface="Arial" pitchFamily="34" charset="0"/>
            <a:cs typeface="Arial" pitchFamily="34" charset="0"/>
          </a:endParaRPr>
        </a:p>
      </dgm:t>
    </dgm:pt>
    <dgm:pt modelId="{E862EAC6-1AFD-48AE-849C-DAEB3E250687}">
      <dgm:prSet custT="1"/>
      <dgm:spPr/>
      <dgm:t>
        <a:bodyPr/>
        <a:lstStyle/>
        <a:p>
          <a:endParaRPr kumimoji="0" lang="en-US" sz="1600" b="1" i="0" u="none" strike="noStrike" cap="none" spc="0" normalizeH="0" baseline="0" noProof="0" dirty="0" smtClean="0">
            <a:ln>
              <a:noFill/>
            </a:ln>
            <a:solidFill>
              <a:sysClr val="windowText" lastClr="000000"/>
            </a:solidFill>
            <a:effectLst/>
            <a:uLnTx/>
            <a:uFillTx/>
            <a:latin typeface="Arial" pitchFamily="34" charset="0"/>
            <a:cs typeface="Arial" pitchFamily="34" charset="0"/>
          </a:endParaRPr>
        </a:p>
      </dgm:t>
    </dgm:pt>
    <dgm:pt modelId="{3A318D21-27C9-4D5A-8F15-EAEDF453771E}" type="parTrans" cxnId="{897D803E-2655-467E-BD92-BA5952ADDB4A}">
      <dgm:prSet/>
      <dgm:spPr/>
      <dgm:t>
        <a:bodyPr/>
        <a:lstStyle/>
        <a:p>
          <a:endParaRPr lang="en-IN" sz="1000">
            <a:latin typeface="Arial" pitchFamily="34" charset="0"/>
            <a:cs typeface="Arial" pitchFamily="34" charset="0"/>
          </a:endParaRPr>
        </a:p>
      </dgm:t>
    </dgm:pt>
    <dgm:pt modelId="{18F0D1C8-5754-4DFE-BB9B-2BAA584BD956}" type="sibTrans" cxnId="{897D803E-2655-467E-BD92-BA5952ADDB4A}">
      <dgm:prSet/>
      <dgm:spPr/>
      <dgm:t>
        <a:bodyPr/>
        <a:lstStyle/>
        <a:p>
          <a:endParaRPr lang="en-IN" sz="1000">
            <a:latin typeface="Arial" pitchFamily="34" charset="0"/>
            <a:cs typeface="Arial" pitchFamily="34" charset="0"/>
          </a:endParaRPr>
        </a:p>
      </dgm:t>
    </dgm:pt>
    <dgm:pt modelId="{4D8C811B-9577-4F08-BDD4-64A800E9BF6B}">
      <dgm:prSet custT="1"/>
      <dgm:spPr/>
      <dgm:t>
        <a:bodyPr/>
        <a:lstStyle/>
        <a:p>
          <a:r>
            <a:rPr lang="en-US" sz="1600" smtClean="0">
              <a:latin typeface="Arial" pitchFamily="34" charset="0"/>
              <a:cs typeface="Arial" pitchFamily="34" charset="0"/>
            </a:rPr>
            <a:t>Source Segregated Collection -  Secondary segregation (Resource Recovery Centre) - </a:t>
          </a:r>
          <a:r>
            <a:rPr lang="en-US" sz="1600" b="1" smtClean="0">
              <a:latin typeface="Arial" pitchFamily="34" charset="0"/>
              <a:cs typeface="Arial" pitchFamily="34" charset="0"/>
            </a:rPr>
            <a:t>Electricity Generation: </a:t>
          </a:r>
          <a:r>
            <a:rPr lang="en-US" sz="1600" smtClean="0">
              <a:latin typeface="Arial" pitchFamily="34" charset="0"/>
              <a:cs typeface="Arial" pitchFamily="34" charset="0"/>
            </a:rPr>
            <a:t>Suitable for campuses with waste more than 1000-5000 Kgs (1-5 ton) of waste output per day, where LEDs can be used for street lightening and others.</a:t>
          </a:r>
          <a:endParaRPr lang="en-US" sz="1600" dirty="0" smtClean="0">
            <a:latin typeface="Arial" pitchFamily="34" charset="0"/>
            <a:cs typeface="Arial" pitchFamily="34" charset="0"/>
          </a:endParaRPr>
        </a:p>
      </dgm:t>
    </dgm:pt>
    <dgm:pt modelId="{9A428E28-3E3C-4CF9-A656-461225F2B57F}" type="parTrans" cxnId="{3FC81F6B-18AA-4705-9ACF-A4AA9B13751F}">
      <dgm:prSet/>
      <dgm:spPr/>
      <dgm:t>
        <a:bodyPr/>
        <a:lstStyle/>
        <a:p>
          <a:endParaRPr lang="en-IN" sz="1000">
            <a:latin typeface="Arial" pitchFamily="34" charset="0"/>
            <a:cs typeface="Arial" pitchFamily="34" charset="0"/>
          </a:endParaRPr>
        </a:p>
      </dgm:t>
    </dgm:pt>
    <dgm:pt modelId="{DAE03201-2DD4-47AE-BCA5-921278856E00}" type="sibTrans" cxnId="{3FC81F6B-18AA-4705-9ACF-A4AA9B13751F}">
      <dgm:prSet/>
      <dgm:spPr/>
      <dgm:t>
        <a:bodyPr/>
        <a:lstStyle/>
        <a:p>
          <a:endParaRPr lang="en-IN" sz="1000">
            <a:latin typeface="Arial" pitchFamily="34" charset="0"/>
            <a:cs typeface="Arial" pitchFamily="34" charset="0"/>
          </a:endParaRPr>
        </a:p>
      </dgm:t>
    </dgm:pt>
    <dgm:pt modelId="{44E820DE-2CE9-4661-AABB-8AFE226637A8}" type="pres">
      <dgm:prSet presAssocID="{772CEA04-E4B8-48AF-8288-2ABA900060D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8658F8C2-B4D2-44EA-8770-D0C2D8FE7711}" type="pres">
      <dgm:prSet presAssocID="{F2E5359F-D38F-454E-9E83-D24250C7F47C}" presName="composite" presStyleCnt="0"/>
      <dgm:spPr/>
      <dgm:t>
        <a:bodyPr/>
        <a:lstStyle/>
        <a:p>
          <a:endParaRPr lang="en-IN"/>
        </a:p>
      </dgm:t>
    </dgm:pt>
    <dgm:pt modelId="{E7CBE2EC-2557-452F-A933-15B63F191581}" type="pres">
      <dgm:prSet presAssocID="{F2E5359F-D38F-454E-9E83-D24250C7F47C}" presName="parTx" presStyleLbl="alignNode1" presStyleIdx="0" presStyleCnt="2" custScale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E1D1D01-C8EB-4CAF-8C12-177C1CACAAAA}" type="pres">
      <dgm:prSet presAssocID="{F2E5359F-D38F-454E-9E83-D24250C7F47C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E652B38-B652-4AA0-ACF1-DA8841ADD6FC}" type="pres">
      <dgm:prSet presAssocID="{8AC369B5-1551-4D3C-ABCB-EA0B61F929C2}" presName="space" presStyleCnt="0"/>
      <dgm:spPr/>
      <dgm:t>
        <a:bodyPr/>
        <a:lstStyle/>
        <a:p>
          <a:endParaRPr lang="en-IN"/>
        </a:p>
      </dgm:t>
    </dgm:pt>
    <dgm:pt modelId="{93466B33-6F68-4918-ABAE-B065D83C270F}" type="pres">
      <dgm:prSet presAssocID="{B6619BBD-A6FB-412A-9904-738A6D5870F6}" presName="composite" presStyleCnt="0"/>
      <dgm:spPr/>
      <dgm:t>
        <a:bodyPr/>
        <a:lstStyle/>
        <a:p>
          <a:endParaRPr lang="en-IN"/>
        </a:p>
      </dgm:t>
    </dgm:pt>
    <dgm:pt modelId="{3B39181A-D2F1-46C6-8B36-7098708808AB}" type="pres">
      <dgm:prSet presAssocID="{B6619BBD-A6FB-412A-9904-738A6D5870F6}" presName="parTx" presStyleLbl="alignNode1" presStyleIdx="1" presStyleCnt="2" custScaleY="100000" custLinFactNeighborX="-474" custLinFactNeighborY="-37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6B4C2DC-1EBE-4C26-AAAC-3700B8103379}" type="pres">
      <dgm:prSet presAssocID="{B6619BBD-A6FB-412A-9904-738A6D5870F6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2E9F103E-E438-40A4-A985-9D9164681C31}" srcId="{772CEA04-E4B8-48AF-8288-2ABA900060D4}" destId="{B6619BBD-A6FB-412A-9904-738A6D5870F6}" srcOrd="1" destOrd="0" parTransId="{49D39D5C-C21C-4AD7-AACF-6D09A30A658A}" sibTransId="{4AB803F1-E219-4303-AA88-2A05A3C3740A}"/>
    <dgm:cxn modelId="{28E7D9D7-983B-4B50-93CF-71F1D7563CDB}" type="presOf" srcId="{B2293A27-06CE-4C40-9C49-B2F06223CF31}" destId="{AE1D1D01-C8EB-4CAF-8C12-177C1CACAAAA}" srcOrd="0" destOrd="2" presId="urn:microsoft.com/office/officeart/2005/8/layout/hList1"/>
    <dgm:cxn modelId="{292B9BE2-2AE0-4AA5-BA14-20F265D2C541}" type="presOf" srcId="{B6619BBD-A6FB-412A-9904-738A6D5870F6}" destId="{3B39181A-D2F1-46C6-8B36-7098708808AB}" srcOrd="0" destOrd="0" presId="urn:microsoft.com/office/officeart/2005/8/layout/hList1"/>
    <dgm:cxn modelId="{03100FA8-92CF-48D1-95FC-F46C984A6727}" srcId="{B6619BBD-A6FB-412A-9904-738A6D5870F6}" destId="{CDA1C3C9-8152-43A8-9070-167BC3F655C4}" srcOrd="0" destOrd="0" parTransId="{C11D689F-6689-46A3-9114-D42E2892241E}" sibTransId="{D80F6C5C-FEB4-4C70-AB6C-AB3D3E4203CD}"/>
    <dgm:cxn modelId="{897D803E-2655-467E-BD92-BA5952ADDB4A}" srcId="{B6619BBD-A6FB-412A-9904-738A6D5870F6}" destId="{E862EAC6-1AFD-48AE-849C-DAEB3E250687}" srcOrd="1" destOrd="0" parTransId="{3A318D21-27C9-4D5A-8F15-EAEDF453771E}" sibTransId="{18F0D1C8-5754-4DFE-BB9B-2BAA584BD956}"/>
    <dgm:cxn modelId="{AB1075FA-E508-4BD7-97D2-3C66B743F032}" srcId="{F2E5359F-D38F-454E-9E83-D24250C7F47C}" destId="{9ED43B0F-A6A7-4B4F-8A83-8D815D2886B2}" srcOrd="0" destOrd="0" parTransId="{959E167D-0E28-43AF-88C8-5F120EB41C16}" sibTransId="{62618F5E-69A0-4B96-9E10-A61E6B3DC420}"/>
    <dgm:cxn modelId="{C69B7DF8-F67A-4EFA-A835-B23EEAD68CD2}" type="presOf" srcId="{9ED43B0F-A6A7-4B4F-8A83-8D815D2886B2}" destId="{AE1D1D01-C8EB-4CAF-8C12-177C1CACAAAA}" srcOrd="0" destOrd="0" presId="urn:microsoft.com/office/officeart/2005/8/layout/hList1"/>
    <dgm:cxn modelId="{A4AA54BD-B582-4E44-BF12-98F1911C0E3C}" type="presOf" srcId="{46E99E41-2E8B-4785-AA80-108F00A8C7BD}" destId="{AE1D1D01-C8EB-4CAF-8C12-177C1CACAAAA}" srcOrd="0" destOrd="1" presId="urn:microsoft.com/office/officeart/2005/8/layout/hList1"/>
    <dgm:cxn modelId="{34880915-6DB8-485C-8065-81BDFB0D814B}" srcId="{F2E5359F-D38F-454E-9E83-D24250C7F47C}" destId="{B2293A27-06CE-4C40-9C49-B2F06223CF31}" srcOrd="2" destOrd="0" parTransId="{9F0E3017-999C-4B17-997E-FD03250603CB}" sibTransId="{BD69E579-8550-4696-9670-F18D0D468E92}"/>
    <dgm:cxn modelId="{F39F0718-E18C-497E-AC5A-B9C847FE8520}" type="presOf" srcId="{F2E5359F-D38F-454E-9E83-D24250C7F47C}" destId="{E7CBE2EC-2557-452F-A933-15B63F191581}" srcOrd="0" destOrd="0" presId="urn:microsoft.com/office/officeart/2005/8/layout/hList1"/>
    <dgm:cxn modelId="{8CE379F2-48A1-4C2C-A63B-5E5D9583D706}" type="presOf" srcId="{E862EAC6-1AFD-48AE-849C-DAEB3E250687}" destId="{96B4C2DC-1EBE-4C26-AAAC-3700B8103379}" srcOrd="0" destOrd="1" presId="urn:microsoft.com/office/officeart/2005/8/layout/hList1"/>
    <dgm:cxn modelId="{3766D912-F4C6-45F3-A04A-69E153606520}" srcId="{772CEA04-E4B8-48AF-8288-2ABA900060D4}" destId="{F2E5359F-D38F-454E-9E83-D24250C7F47C}" srcOrd="0" destOrd="0" parTransId="{7FCCB91A-0A4F-473F-A4F6-48154467F657}" sibTransId="{8AC369B5-1551-4D3C-ABCB-EA0B61F929C2}"/>
    <dgm:cxn modelId="{9E0E6BC9-8EBF-482E-9F07-DD3C889DE205}" type="presOf" srcId="{772CEA04-E4B8-48AF-8288-2ABA900060D4}" destId="{44E820DE-2CE9-4661-AABB-8AFE226637A8}" srcOrd="0" destOrd="0" presId="urn:microsoft.com/office/officeart/2005/8/layout/hList1"/>
    <dgm:cxn modelId="{63EF4516-9D1E-44B6-AD87-DCA58769A48C}" type="presOf" srcId="{4D8C811B-9577-4F08-BDD4-64A800E9BF6B}" destId="{96B4C2DC-1EBE-4C26-AAAC-3700B8103379}" srcOrd="0" destOrd="2" presId="urn:microsoft.com/office/officeart/2005/8/layout/hList1"/>
    <dgm:cxn modelId="{2A767501-AD31-41F5-98A7-02C41BBF3CA6}" type="presOf" srcId="{CDA1C3C9-8152-43A8-9070-167BC3F655C4}" destId="{96B4C2DC-1EBE-4C26-AAAC-3700B8103379}" srcOrd="0" destOrd="0" presId="urn:microsoft.com/office/officeart/2005/8/layout/hList1"/>
    <dgm:cxn modelId="{C837FA2D-2318-4613-9072-ADDDCB54863D}" srcId="{F2E5359F-D38F-454E-9E83-D24250C7F47C}" destId="{46E99E41-2E8B-4785-AA80-108F00A8C7BD}" srcOrd="1" destOrd="0" parTransId="{5E53DC30-2C35-4AB3-BA28-98E3DD1F3394}" sibTransId="{619AAD76-318D-4C02-8DEC-BD702D3076C4}"/>
    <dgm:cxn modelId="{3FC81F6B-18AA-4705-9ACF-A4AA9B13751F}" srcId="{B6619BBD-A6FB-412A-9904-738A6D5870F6}" destId="{4D8C811B-9577-4F08-BDD4-64A800E9BF6B}" srcOrd="2" destOrd="0" parTransId="{9A428E28-3E3C-4CF9-A656-461225F2B57F}" sibTransId="{DAE03201-2DD4-47AE-BCA5-921278856E00}"/>
    <dgm:cxn modelId="{B4E15389-6536-4EF6-B2A9-7F5FE66BAD95}" type="presParOf" srcId="{44E820DE-2CE9-4661-AABB-8AFE226637A8}" destId="{8658F8C2-B4D2-44EA-8770-D0C2D8FE7711}" srcOrd="0" destOrd="0" presId="urn:microsoft.com/office/officeart/2005/8/layout/hList1"/>
    <dgm:cxn modelId="{1C76ED4B-9CA0-4D9F-9CDE-69A4961F1571}" type="presParOf" srcId="{8658F8C2-B4D2-44EA-8770-D0C2D8FE7711}" destId="{E7CBE2EC-2557-452F-A933-15B63F191581}" srcOrd="0" destOrd="0" presId="urn:microsoft.com/office/officeart/2005/8/layout/hList1"/>
    <dgm:cxn modelId="{E9C8083C-5171-4DCA-A1C8-360AA9047B5B}" type="presParOf" srcId="{8658F8C2-B4D2-44EA-8770-D0C2D8FE7711}" destId="{AE1D1D01-C8EB-4CAF-8C12-177C1CACAAAA}" srcOrd="1" destOrd="0" presId="urn:microsoft.com/office/officeart/2005/8/layout/hList1"/>
    <dgm:cxn modelId="{3FCC7BAD-787C-49A3-9BFB-21A840656CB1}" type="presParOf" srcId="{44E820DE-2CE9-4661-AABB-8AFE226637A8}" destId="{CE652B38-B652-4AA0-ACF1-DA8841ADD6FC}" srcOrd="1" destOrd="0" presId="urn:microsoft.com/office/officeart/2005/8/layout/hList1"/>
    <dgm:cxn modelId="{3FA291A9-CE13-493D-B61A-7F4E700BDCBB}" type="presParOf" srcId="{44E820DE-2CE9-4661-AABB-8AFE226637A8}" destId="{93466B33-6F68-4918-ABAE-B065D83C270F}" srcOrd="2" destOrd="0" presId="urn:microsoft.com/office/officeart/2005/8/layout/hList1"/>
    <dgm:cxn modelId="{3CA64E97-27B7-434D-9902-58E55999ECF3}" type="presParOf" srcId="{93466B33-6F68-4918-ABAE-B065D83C270F}" destId="{3B39181A-D2F1-46C6-8B36-7098708808AB}" srcOrd="0" destOrd="0" presId="urn:microsoft.com/office/officeart/2005/8/layout/hList1"/>
    <dgm:cxn modelId="{0ACCC462-473D-4AB1-814F-F3C4939C482E}" type="presParOf" srcId="{93466B33-6F68-4918-ABAE-B065D83C270F}" destId="{96B4C2DC-1EBE-4C26-AAAC-3700B8103379}" srcOrd="1" destOrd="0" presId="urn:microsoft.com/office/officeart/2005/8/layout/h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58853E-2704-4A9F-885D-26F194256FD3}" type="datetimeFigureOut">
              <a:rPr lang="en-US" smtClean="0"/>
              <a:pPr/>
              <a:t>7/27/2018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9BC75-5829-4DE4-AB29-20AC6DDD1592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F82BA-D75F-430A-A8C8-303982D7EAA0}" type="datetimeFigureOut">
              <a:rPr lang="en-US" smtClean="0"/>
              <a:pPr/>
              <a:t>7/27/2018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B7D2DA-7C5B-447E-9EC4-96EFBDABE457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7D2DA-7C5B-447E-9EC4-96EFBDABE457}" type="slidenum">
              <a:rPr lang="en-IN" smtClean="0"/>
              <a:pPr/>
              <a:t>1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7D2DA-7C5B-447E-9EC4-96EFBDABE457}" type="slidenum">
              <a:rPr lang="en-IN" smtClean="0"/>
              <a:pPr/>
              <a:t>9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27C1188-9BB1-47C5-8F0E-50F0C4F3FC35}" type="datetime1">
              <a:rPr lang="en-US" smtClean="0"/>
              <a:pPr/>
              <a:t>7/27/2018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IN" smtClean="0"/>
              <a:t>IGS</a:t>
            </a:r>
            <a:endParaRPr lang="en-I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CA7E5FFA-BDF8-4452-9DF6-8AD044400B6F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973FE-462F-4101-A403-948C25317340}" type="datetime1">
              <a:rPr lang="en-US" smtClean="0"/>
              <a:pPr/>
              <a:t>7/27/2018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IGS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5FFA-BDF8-4452-9DF6-8AD044400B6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E9C31-6738-42E4-B030-38E61F573155}" type="datetime1">
              <a:rPr lang="en-US" smtClean="0"/>
              <a:pPr/>
              <a:t>7/27/2018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IGS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5FFA-BDF8-4452-9DF6-8AD044400B6F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35A60-7C2E-4D9B-8A54-C7A53BC32747}" type="datetime1">
              <a:rPr lang="en-US" smtClean="0"/>
              <a:pPr/>
              <a:t>7/27/2018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IGS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5FFA-BDF8-4452-9DF6-8AD044400B6F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BCB90FA6-393C-4307-B24C-4E0891042B3A}" type="datetime1">
              <a:rPr lang="en-US" smtClean="0"/>
              <a:pPr/>
              <a:t>7/27/2018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IN" smtClean="0"/>
              <a:t>IGS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CA7E5FFA-BDF8-4452-9DF6-8AD044400B6F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EB322-C55B-4880-8AAD-30C7D1E8BFBA}" type="datetime1">
              <a:rPr lang="en-US" smtClean="0"/>
              <a:pPr/>
              <a:t>7/27/2018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IGS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5FFA-BDF8-4452-9DF6-8AD044400B6F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0ED1-7A69-4599-BFB0-01BF24C9A093}" type="datetime1">
              <a:rPr lang="en-US" smtClean="0"/>
              <a:pPr/>
              <a:t>7/27/2018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IGS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5FFA-BDF8-4452-9DF6-8AD044400B6F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D4B6E-BFE0-47E8-B82C-37B1F985EA0F}" type="datetime1">
              <a:rPr lang="en-US" smtClean="0"/>
              <a:pPr/>
              <a:t>7/27/2018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IGS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5FFA-BDF8-4452-9DF6-8AD044400B6F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AAB13-0376-4118-90E6-A2C186D7FAB7}" type="datetime1">
              <a:rPr lang="en-US" smtClean="0"/>
              <a:pPr/>
              <a:t>7/27/2018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IGS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5FFA-BDF8-4452-9DF6-8AD044400B6F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0F0AA-3694-4483-8FFD-B132B9BBF840}" type="datetime1">
              <a:rPr lang="en-US" smtClean="0"/>
              <a:pPr/>
              <a:t>7/27/2018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IGS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5FFA-BDF8-4452-9DF6-8AD044400B6F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729EE-07F0-4737-9D02-C99C23E1A014}" type="datetime1">
              <a:rPr lang="en-US" smtClean="0"/>
              <a:pPr/>
              <a:t>7/27/2018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IGS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5FFA-BDF8-4452-9DF6-8AD044400B6F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57A4C-85D9-4288-899E-225F6C84E54B}" type="datetime1">
              <a:rPr lang="en-US" smtClean="0"/>
              <a:pPr/>
              <a:t>7/27/2018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IN" smtClean="0"/>
              <a:t>IGS</a:t>
            </a:r>
            <a:endParaRPr lang="en-IN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A7E5FFA-BDF8-4452-9DF6-8AD044400B6F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17" Type="http://schemas.openxmlformats.org/officeDocument/2006/relationships/image" Target="../media/image23.png"/><Relationship Id="rId2" Type="http://schemas.openxmlformats.org/officeDocument/2006/relationships/image" Target="../media/image4.png"/><Relationship Id="rId16" Type="http://schemas.openxmlformats.org/officeDocument/2006/relationships/hyperlink" Target="https://www.google.co.in/url?sa=i&amp;rct=j&amp;q=&amp;esrc=s&amp;source=images&amp;cd=&amp;cad=rja&amp;uact=8&amp;ved=2ahUKEwis6devxr_cAhUW2o8KHTnRAU0QjRx6BAgBEAU&amp;url=https://sv.wikipedia.org/wiki/Magneti_Marelli&amp;psig=AOvVaw0FdnBqdnlB8yTNJ6QVt_e-&amp;ust=1532790131015075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5" Type="http://schemas.openxmlformats.org/officeDocument/2006/relationships/image" Target="../media/image22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hyperlink" Target="https://www.google.co.in/url?sa=i&amp;rct=j&amp;q=&amp;esrc=s&amp;source=images&amp;cd=&amp;cad=rja&amp;uact=8&amp;ved=2ahUKEwjWtdH5xb_cAhXJpo8KHckdAVoQjRx6BAgBEAU&amp;url=http://sanitation.indiawaterportal.org/english/node/2759&amp;psig=AOvVaw2yoWGkB6sUZd51TXGv_bbv&amp;ust=1532790010967697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google.co.in/url?sa=i&amp;rct=j&amp;q=&amp;esrc=s&amp;source=images&amp;cd=&amp;cad=rja&amp;uact=8&amp;ved=2ahUKEwia7ZzZpL_cAhUlTI8KHezsAkkQjRx6BAgBEAU&amp;url=http://srinix.org/institute_vision.php&amp;psig=AOvVaw0f3ia0zq_sDlm_GJlJH3IW&amp;ust=153278058694215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7338" y="3795722"/>
            <a:ext cx="6858000" cy="990600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Solid Resource (Waste) Management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IN" dirty="0" smtClean="0"/>
              <a:t>Presented by</a:t>
            </a:r>
          </a:p>
          <a:p>
            <a:r>
              <a:rPr lang="en-IN" dirty="0" err="1" smtClean="0"/>
              <a:t>Kirtika</a:t>
            </a:r>
            <a:r>
              <a:rPr lang="en-IN" dirty="0" smtClean="0"/>
              <a:t> </a:t>
            </a:r>
            <a:r>
              <a:rPr lang="en-IN" dirty="0" smtClean="0"/>
              <a:t>Arora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02747" y="357166"/>
            <a:ext cx="3084029" cy="178595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429124" y="3929066"/>
            <a:ext cx="1143008" cy="28800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5000628" y="2071678"/>
            <a:ext cx="3357554" cy="5000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>
                <a:solidFill>
                  <a:srgbClr val="00682F"/>
                </a:solidFill>
              </a:rPr>
              <a:t>Indian green service</a:t>
            </a:r>
            <a:endParaRPr lang="en-US" sz="2800" b="1" dirty="0">
              <a:solidFill>
                <a:srgbClr val="00682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Processing Technologies</a:t>
            </a:r>
            <a:endParaRPr lang="en-IN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5" name="Diagram 4"/>
          <p:cNvGraphicFramePr/>
          <p:nvPr/>
        </p:nvGraphicFramePr>
        <p:xfrm>
          <a:off x="500034" y="1428736"/>
          <a:ext cx="8215370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2790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51075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5FFA-BDF8-4452-9DF6-8AD044400B6F}" type="slidenum">
              <a:rPr lang="en-IN" smtClean="0"/>
              <a:pPr/>
              <a:t>10</a:t>
            </a:fld>
            <a:endParaRPr lang="en-IN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01090" y="6450175"/>
            <a:ext cx="580925" cy="3364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Composting - Bio-composters (Organic Waste Composting Machines)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971924" cy="493776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IN" b="1" dirty="0" smtClean="0"/>
              <a:t>Key Features</a:t>
            </a:r>
          </a:p>
          <a:p>
            <a:r>
              <a:rPr lang="en-IN" dirty="0" smtClean="0"/>
              <a:t>In-vessel composting for treatment of small quantities of segregated organic waste</a:t>
            </a:r>
          </a:p>
          <a:p>
            <a:r>
              <a:rPr lang="en-IN" dirty="0" smtClean="0"/>
              <a:t>Fully automatic natural composting machine</a:t>
            </a:r>
          </a:p>
          <a:p>
            <a:r>
              <a:rPr lang="en-IN" dirty="0" smtClean="0"/>
              <a:t>Energy positive composting solution</a:t>
            </a:r>
          </a:p>
          <a:p>
            <a:r>
              <a:rPr lang="en-IN" dirty="0" smtClean="0"/>
              <a:t>Odour free composting process</a:t>
            </a:r>
          </a:p>
          <a:p>
            <a:r>
              <a:rPr lang="en-IN" dirty="0" smtClean="0"/>
              <a:t>Uses forced aeration and mechanical agitation for rapid composting</a:t>
            </a:r>
          </a:p>
          <a:p>
            <a:r>
              <a:rPr lang="en-IN" dirty="0" smtClean="0"/>
              <a:t>Suitable to replace manure and fertilizers for agricultural purposes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5FFA-BDF8-4452-9DF6-8AD044400B6F}" type="slidenum">
              <a:rPr lang="en-IN" smtClean="0"/>
              <a:pPr/>
              <a:t>11</a:t>
            </a:fld>
            <a:endParaRPr lang="en-I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01090" y="6450175"/>
            <a:ext cx="580925" cy="336411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672042" y="1214422"/>
            <a:ext cx="3971924" cy="4937760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en-IN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Advantages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I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Manufactured in India and hence the cost is much lower than the other machines of the same category in the market.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I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Less maintenance is one main criteria for any machine used in a public space which this machine completely satisfies.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I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composter is one of the very few machines which uses minimum electricity consumption.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I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Best quality</a:t>
            </a:r>
            <a:r>
              <a:rPr kumimoji="0" lang="en-IN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I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compost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I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input and output and any other parameters can be checked at any point of time by help of daily entry registers.</a:t>
            </a:r>
            <a:endParaRPr kumimoji="0" lang="en-IN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Waste to Energy - Gas/Electricity Generation Unit (Bio-</a:t>
            </a:r>
            <a:r>
              <a:rPr lang="en-IN" dirty="0" err="1" smtClean="0"/>
              <a:t>Methanation</a:t>
            </a:r>
            <a:r>
              <a:rPr lang="en-IN" dirty="0" smtClean="0"/>
              <a:t>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114800" cy="493776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IN" b="1" dirty="0" smtClean="0"/>
              <a:t>Key Features</a:t>
            </a:r>
            <a:endParaRPr lang="en-IN" dirty="0" smtClean="0"/>
          </a:p>
          <a:p>
            <a:pPr lvl="0"/>
            <a:r>
              <a:rPr lang="en-IN" dirty="0" err="1" smtClean="0"/>
              <a:t>MultiFeed</a:t>
            </a:r>
            <a:r>
              <a:rPr lang="en-IN" dirty="0" smtClean="0"/>
              <a:t>/Kitchen/Organic/Horticulture/animal dung can be processed</a:t>
            </a:r>
          </a:p>
          <a:p>
            <a:pPr lvl="0"/>
            <a:r>
              <a:rPr lang="en-IN" dirty="0" smtClean="0"/>
              <a:t>Plug and Play model – compact, factory fitted and modular </a:t>
            </a:r>
          </a:p>
          <a:p>
            <a:pPr lvl="0"/>
            <a:r>
              <a:rPr lang="en-IN" dirty="0" smtClean="0"/>
              <a:t>Bio gas, power and bio manure output</a:t>
            </a:r>
          </a:p>
          <a:p>
            <a:pPr lvl="0"/>
            <a:r>
              <a:rPr lang="en-IN" dirty="0" smtClean="0"/>
              <a:t>Less man power requirement</a:t>
            </a:r>
          </a:p>
          <a:p>
            <a:pPr lvl="0"/>
            <a:r>
              <a:rPr lang="en-IN" dirty="0" smtClean="0"/>
              <a:t>High rate bio-</a:t>
            </a:r>
            <a:r>
              <a:rPr lang="en-IN" dirty="0" err="1" smtClean="0"/>
              <a:t>methanation</a:t>
            </a:r>
            <a:endParaRPr lang="en-IN" dirty="0" smtClean="0"/>
          </a:p>
          <a:p>
            <a:pPr lvl="0"/>
            <a:r>
              <a:rPr lang="en-IN" dirty="0" smtClean="0"/>
              <a:t>Long life – 15 years corrosion resistant - FRP material</a:t>
            </a:r>
          </a:p>
          <a:p>
            <a:pPr lvl="0"/>
            <a:r>
              <a:rPr lang="en-IN" dirty="0" smtClean="0"/>
              <a:t>Suitable for all climatic conditions as process happens inside the container/tower</a:t>
            </a:r>
          </a:p>
          <a:p>
            <a:pPr lvl="0"/>
            <a:r>
              <a:rPr lang="en-IN" dirty="0" smtClean="0"/>
              <a:t>Completely Odour free operations, as no storage of waste required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5FFA-BDF8-4452-9DF6-8AD044400B6F}" type="slidenum">
              <a:rPr lang="en-IN" smtClean="0"/>
              <a:pPr/>
              <a:t>12</a:t>
            </a:fld>
            <a:endParaRPr lang="en-I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01090" y="6450175"/>
            <a:ext cx="580925" cy="336411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714876" y="1205884"/>
            <a:ext cx="4114800" cy="4937760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kumimoji="0" lang="en-IN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Advantages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IN" sz="2600" dirty="0" smtClean="0"/>
              <a:t>Manufactured in India and Cost effective model (30% cost efficient)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IN" sz="2600" dirty="0" smtClean="0"/>
              <a:t>Visibility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IN" sz="2600" dirty="0" smtClean="0"/>
              <a:t>Uses microbial Solution and water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IN" sz="2600" dirty="0" smtClean="0"/>
              <a:t>Container model, can be placed vertically and horizontally both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IN" sz="2600" dirty="0" smtClean="0"/>
              <a:t>Can digest from 0.5 ton to 5 ton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IN" sz="2600" dirty="0" smtClean="0"/>
              <a:t>Machine runs continuously for 24 hours and waste gets reduced with time and can be fed again at different times of the day.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IN" sz="2600" dirty="0" smtClean="0"/>
              <a:t>Model comes with solar panel (Stand Alone Solar Panel) above it, which supplies electricity to the unit, required for its running.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IN" sz="2600" dirty="0" smtClean="0"/>
              <a:t>Completely automated – System comes with camera, GPS and other technologies and can be remotely observed and assessed for any smaller issues. 2 years warranty</a:t>
            </a:r>
            <a:endParaRPr kumimoji="0" lang="en-IN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Waste to Energy - Gas/Electricity Generation Unit (Bio-</a:t>
            </a:r>
            <a:r>
              <a:rPr lang="en-IN" dirty="0" err="1" smtClean="0"/>
              <a:t>Methanation</a:t>
            </a:r>
            <a:r>
              <a:rPr lang="en-IN" dirty="0" smtClean="0"/>
              <a:t>)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5FFA-BDF8-4452-9DF6-8AD044400B6F}" type="slidenum">
              <a:rPr lang="en-IN" smtClean="0"/>
              <a:pPr/>
              <a:t>13</a:t>
            </a:fld>
            <a:endParaRPr lang="en-I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01090" y="6450175"/>
            <a:ext cx="580925" cy="336411"/>
          </a:xfrm>
          <a:prstGeom prst="rect">
            <a:avLst/>
          </a:prstGeom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285860"/>
            <a:ext cx="7715304" cy="4949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Salient Features of Our Model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N" dirty="0" smtClean="0"/>
              <a:t>One stop solution for all the waste management requirements for any client and in any volume</a:t>
            </a:r>
          </a:p>
          <a:p>
            <a:r>
              <a:rPr lang="en-IN" dirty="0" smtClean="0"/>
              <a:t>Tailor made solutions aiding in attaining the real ZERO WASTE concept</a:t>
            </a:r>
          </a:p>
          <a:p>
            <a:r>
              <a:rPr lang="en-IN" dirty="0" smtClean="0"/>
              <a:t>President model for other states/districts to follow and can also act as Research/training centres</a:t>
            </a:r>
          </a:p>
          <a:p>
            <a:pPr lvl="0"/>
            <a:r>
              <a:rPr lang="en-IN" dirty="0" smtClean="0"/>
              <a:t>Geographically suitable for all locations and Replicable across the country with minimum effort</a:t>
            </a:r>
          </a:p>
          <a:p>
            <a:pPr lvl="0"/>
            <a:r>
              <a:rPr lang="en-IN" dirty="0" smtClean="0"/>
              <a:t>Complete thrust on awareness and behaviour change</a:t>
            </a:r>
          </a:p>
          <a:p>
            <a:pPr lvl="0"/>
            <a:r>
              <a:rPr lang="en-IN" dirty="0" smtClean="0"/>
              <a:t>Basic infrastructure to aid and sustain the behaviour change envisaged</a:t>
            </a:r>
          </a:p>
          <a:p>
            <a:pPr lvl="0"/>
            <a:r>
              <a:rPr lang="en-IN" dirty="0" smtClean="0"/>
              <a:t>Complete community and district as well as block officials’ ownership to execute, manage, monitor, evaluate proposed SLWM system</a:t>
            </a:r>
          </a:p>
          <a:p>
            <a:pPr lvl="0"/>
            <a:r>
              <a:rPr lang="en-IN" dirty="0" smtClean="0"/>
              <a:t>Complete transparency and accountability with management &amp; reporting system and having a dedicated monitoring committee consisting mainly of local villagers</a:t>
            </a:r>
          </a:p>
          <a:p>
            <a:pPr lvl="0"/>
            <a:r>
              <a:rPr lang="en-IN" dirty="0" smtClean="0"/>
              <a:t>Self-sustainability of operation and maintenance is ensured with the help of user fee collection and waste by-products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5FFA-BDF8-4452-9DF6-8AD044400B6F}" type="slidenum">
              <a:rPr lang="en-IN" smtClean="0"/>
              <a:pPr/>
              <a:t>14</a:t>
            </a:fld>
            <a:endParaRPr lang="en-I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01090" y="6450175"/>
            <a:ext cx="580925" cy="3364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Salient Features of Our Model (Cont.)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IN" dirty="0" smtClean="0"/>
              <a:t>Waste reduction through extraction of recyclable material and composting and minimal disposal at landfill site</a:t>
            </a:r>
          </a:p>
          <a:p>
            <a:pPr lvl="0"/>
            <a:r>
              <a:rPr lang="en-IN" dirty="0" smtClean="0"/>
              <a:t>Integrated with government schemes for operational sustainability and is a Contribution to Swatch Bharat Mission, Government’s Flagship Program</a:t>
            </a:r>
          </a:p>
          <a:p>
            <a:pPr lvl="0"/>
            <a:r>
              <a:rPr lang="en-IN" dirty="0" smtClean="0"/>
              <a:t>Increased visibility for all stakeholders</a:t>
            </a:r>
          </a:p>
          <a:p>
            <a:pPr lvl="0"/>
            <a:r>
              <a:rPr lang="en-IN" dirty="0" smtClean="0"/>
              <a:t>Potential to be an sustainable income generation model for workforce; Employment generation and women empowerment (SHGs) in its fullest potential; Can be taken up as Social Entrepreneurship initiative model by youngsters</a:t>
            </a:r>
          </a:p>
          <a:p>
            <a:pPr lvl="0"/>
            <a:r>
              <a:rPr lang="en-IN" dirty="0" smtClean="0"/>
              <a:t>Achievement of 90% waste collection efficiency within 1 year of operation of project.</a:t>
            </a:r>
          </a:p>
          <a:p>
            <a:pPr lvl="0"/>
            <a:r>
              <a:rPr lang="en-IN" dirty="0" smtClean="0"/>
              <a:t>High level of transparency and accountability as all services are done under one roof and in one brand</a:t>
            </a:r>
          </a:p>
          <a:p>
            <a:r>
              <a:rPr lang="en-US" dirty="0" smtClean="0"/>
              <a:t>Improvement in environment and aesthetics</a:t>
            </a:r>
          </a:p>
          <a:p>
            <a:r>
              <a:rPr lang="en-IN" dirty="0" smtClean="0"/>
              <a:t>Ideal for both rural and urban requirements as both decentralised and centralised approach made possible by strong network of organisations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5FFA-BDF8-4452-9DF6-8AD044400B6F}" type="slidenum">
              <a:rPr lang="en-IN" smtClean="0"/>
              <a:pPr/>
              <a:t>15</a:t>
            </a:fld>
            <a:endParaRPr lang="en-I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01090" y="6450175"/>
            <a:ext cx="580925" cy="3364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Working Models</a:t>
            </a: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57224" y="1357298"/>
            <a:ext cx="7572428" cy="475906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5FFA-BDF8-4452-9DF6-8AD044400B6F}" type="slidenum">
              <a:rPr lang="en-IN" smtClean="0"/>
              <a:pPr/>
              <a:t>16</a:t>
            </a:fld>
            <a:endParaRPr lang="en-I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01090" y="6450175"/>
            <a:ext cx="580925" cy="3364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Our Clients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5FFA-BDF8-4452-9DF6-8AD044400B6F}" type="slidenum">
              <a:rPr lang="en-IN" smtClean="0"/>
              <a:pPr/>
              <a:t>17</a:t>
            </a:fld>
            <a:endParaRPr lang="en-I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01090" y="6450175"/>
            <a:ext cx="580925" cy="336411"/>
          </a:xfrm>
          <a:prstGeom prst="rect">
            <a:avLst/>
          </a:prstGeom>
        </p:spPr>
      </p:pic>
      <p:cxnSp>
        <p:nvCxnSpPr>
          <p:cNvPr id="9" name="Straight Connector 8"/>
          <p:cNvCxnSpPr>
            <a:endCxn id="6" idx="2"/>
          </p:cNvCxnSpPr>
          <p:nvPr/>
        </p:nvCxnSpPr>
        <p:spPr>
          <a:xfrm rot="16200000" flipH="1">
            <a:off x="2107389" y="3821909"/>
            <a:ext cx="49292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H="1">
            <a:off x="-34956" y="3821116"/>
            <a:ext cx="49292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6200000" flipH="1">
            <a:off x="4322761" y="3821116"/>
            <a:ext cx="49292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422" y="2751304"/>
            <a:ext cx="1800000" cy="720000"/>
          </a:xfrm>
        </p:spPr>
      </p:pic>
      <p:pic>
        <p:nvPicPr>
          <p:cNvPr id="19" name="Content Placeholder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910" y="3537122"/>
            <a:ext cx="1557779" cy="124777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2100" y="3573806"/>
            <a:ext cx="1578726" cy="12492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1736" y="2744411"/>
            <a:ext cx="1857388" cy="72127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14612" y="3537122"/>
            <a:ext cx="1571637" cy="12492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00892" y="3537122"/>
            <a:ext cx="1571636" cy="12492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6314" y="4894444"/>
            <a:ext cx="1857420" cy="12492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1736" y="4894444"/>
            <a:ext cx="1857388" cy="12492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43174" y="1285860"/>
            <a:ext cx="1785950" cy="12492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17" y="2745684"/>
            <a:ext cx="1857387" cy="720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4876" y="2745684"/>
            <a:ext cx="1857387" cy="720000"/>
          </a:xfrm>
          <a:prstGeom prst="rect">
            <a:avLst/>
          </a:prstGeom>
        </p:spPr>
      </p:pic>
      <p:pic>
        <p:nvPicPr>
          <p:cNvPr id="33794" name="Picture 2" descr="Image result for swachh bharat mission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786314" y="1285860"/>
            <a:ext cx="1873799" cy="1249200"/>
          </a:xfrm>
          <a:prstGeom prst="rect">
            <a:avLst/>
          </a:prstGeom>
          <a:noFill/>
        </p:spPr>
      </p:pic>
      <p:pic>
        <p:nvPicPr>
          <p:cNvPr id="33798" name="Picture 6" descr="Image result for magneti marelli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00034" y="1322544"/>
            <a:ext cx="1857356" cy="124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00174"/>
            <a:ext cx="7659687" cy="714380"/>
          </a:xfrm>
        </p:spPr>
        <p:txBody>
          <a:bodyPr/>
          <a:lstStyle/>
          <a:p>
            <a:r>
              <a:rPr lang="en-US" b="1" dirty="0" smtClean="0">
                <a:solidFill>
                  <a:schemeClr val="bg1">
                    <a:lumMod val="25000"/>
                    <a:lumOff val="75000"/>
                  </a:schemeClr>
                </a:solidFill>
              </a:rPr>
              <a:t>Indian green service</a:t>
            </a:r>
            <a:endParaRPr lang="en-US" b="1" dirty="0">
              <a:solidFill>
                <a:schemeClr val="bg1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7738" y="2805135"/>
            <a:ext cx="7467600" cy="376713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IN" dirty="0" smtClean="0">
                <a:solidFill>
                  <a:srgbClr val="92D050"/>
                </a:solidFill>
                <a:latin typeface="+mj-lt"/>
              </a:rPr>
              <a:t>PROJECT OFFICE </a:t>
            </a:r>
          </a:p>
          <a:p>
            <a:pPr>
              <a:lnSpc>
                <a:spcPct val="120000"/>
              </a:lnSpc>
            </a:pPr>
            <a:r>
              <a:rPr lang="en-IN" dirty="0" smtClean="0">
                <a:latin typeface="+mj-lt"/>
              </a:rPr>
              <a:t>D 95,  Okhla Phase 1,  Okhla Industrial Area</a:t>
            </a:r>
          </a:p>
          <a:p>
            <a:r>
              <a:rPr lang="en-IN" dirty="0" smtClean="0">
                <a:latin typeface="+mj-lt"/>
              </a:rPr>
              <a:t>New Delhi – 110020</a:t>
            </a:r>
          </a:p>
          <a:p>
            <a:endParaRPr lang="en-IN" dirty="0" smtClean="0">
              <a:latin typeface="+mj-lt"/>
            </a:endParaRPr>
          </a:p>
          <a:p>
            <a:r>
              <a:rPr lang="en-IN" dirty="0" smtClean="0">
                <a:solidFill>
                  <a:srgbClr val="92D050"/>
                </a:solidFill>
                <a:latin typeface="+mj-lt"/>
              </a:rPr>
              <a:t>PHONE</a:t>
            </a:r>
            <a:r>
              <a:rPr lang="en-IN" dirty="0" smtClean="0">
                <a:latin typeface="+mj-lt"/>
              </a:rPr>
              <a:t> </a:t>
            </a:r>
          </a:p>
          <a:p>
            <a:r>
              <a:rPr lang="en-IN" dirty="0" smtClean="0">
                <a:latin typeface="+mj-lt"/>
              </a:rPr>
              <a:t>011-66462013 / 995 808 4964</a:t>
            </a:r>
          </a:p>
          <a:p>
            <a:endParaRPr lang="en-IN" dirty="0" smtClean="0">
              <a:latin typeface="+mj-lt"/>
            </a:endParaRPr>
          </a:p>
          <a:p>
            <a:r>
              <a:rPr lang="en-IN" dirty="0" smtClean="0">
                <a:solidFill>
                  <a:srgbClr val="92D050"/>
                </a:solidFill>
                <a:latin typeface="+mj-lt"/>
              </a:rPr>
              <a:t>E-MAIL</a:t>
            </a:r>
            <a:r>
              <a:rPr lang="en-IN" dirty="0" smtClean="0">
                <a:latin typeface="+mj-lt"/>
              </a:rPr>
              <a:t> </a:t>
            </a:r>
          </a:p>
          <a:p>
            <a:r>
              <a:rPr lang="en-IN" dirty="0" smtClean="0">
                <a:latin typeface="+mj-lt"/>
              </a:rPr>
              <a:t>info@indiangreenservice.com</a:t>
            </a:r>
          </a:p>
          <a:p>
            <a:endParaRPr lang="en-IN" dirty="0" smtClean="0">
              <a:latin typeface="+mj-lt"/>
            </a:endParaRPr>
          </a:p>
          <a:p>
            <a:r>
              <a:rPr lang="en-IN" dirty="0" smtClean="0">
                <a:solidFill>
                  <a:srgbClr val="92D050"/>
                </a:solidFill>
                <a:latin typeface="+mj-lt"/>
              </a:rPr>
              <a:t>WEBSITE</a:t>
            </a:r>
            <a:r>
              <a:rPr lang="en-IN" dirty="0" smtClean="0">
                <a:latin typeface="+mj-lt"/>
              </a:rPr>
              <a:t> </a:t>
            </a:r>
          </a:p>
          <a:p>
            <a:r>
              <a:rPr lang="en-IN" dirty="0" smtClean="0">
                <a:latin typeface="+mj-lt"/>
              </a:rPr>
              <a:t>www.indiangreenservice.com</a:t>
            </a:r>
            <a:endParaRPr lang="en-IN" dirty="0">
              <a:latin typeface="+mj-lt"/>
            </a:endParaRPr>
          </a:p>
          <a:p>
            <a:endParaRPr lang="en-US" sz="1600" dirty="0"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381000"/>
            <a:ext cx="2057400" cy="1191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5FFA-BDF8-4452-9DF6-8AD044400B6F}" type="slidenum">
              <a:rPr lang="en-IN" smtClean="0"/>
              <a:pPr/>
              <a:t>18</a:t>
            </a:fld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01090" y="6450175"/>
            <a:ext cx="580925" cy="33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613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Image result for vision and missio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285984" y="2714620"/>
            <a:ext cx="4024300" cy="241458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About the Organisation - IGS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IGS is a registered trust under the Trusts act of India </a:t>
            </a:r>
          </a:p>
          <a:p>
            <a:r>
              <a:rPr lang="en-IN" dirty="0" smtClean="0"/>
              <a:t>It came into existence as a trust in the year 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5FFA-BDF8-4452-9DF6-8AD044400B6F}" type="slidenum">
              <a:rPr lang="en-IN" smtClean="0"/>
              <a:pPr/>
              <a:t>2</a:t>
            </a:fld>
            <a:endParaRPr lang="en-I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01090" y="6450175"/>
            <a:ext cx="580925" cy="3364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14810" y="2857496"/>
            <a:ext cx="32861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600" dirty="0" smtClean="0"/>
              <a:t>Garbage Free World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5720" y="4286256"/>
            <a:ext cx="371472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IN" sz="2600" dirty="0" smtClean="0"/>
              <a:t>Bringing about sustainable socio-economic change through environmental conservation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About the Organisation - IGS</a:t>
            </a:r>
            <a:endParaRPr lang="en-I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5FFA-BDF8-4452-9DF6-8AD044400B6F}" type="slidenum">
              <a:rPr lang="en-IN" smtClean="0"/>
              <a:pPr/>
              <a:t>3</a:t>
            </a:fld>
            <a:endParaRPr lang="en-IN"/>
          </a:p>
        </p:txBody>
      </p:sp>
      <p:pic>
        <p:nvPicPr>
          <p:cNvPr id="5" name="Content Placeholder 4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11683" y="1219200"/>
            <a:ext cx="7120634" cy="4937125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01090" y="6450175"/>
            <a:ext cx="580925" cy="3364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Organisation’s Experience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5FFA-BDF8-4452-9DF6-8AD044400B6F}" type="slidenum">
              <a:rPr lang="en-IN" smtClean="0"/>
              <a:pPr/>
              <a:t>4</a:t>
            </a:fld>
            <a:endParaRPr lang="en-I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 smtClean="0"/>
              <a:t>Technical consultant for SLWM DRP preparation for GPs in </a:t>
            </a:r>
            <a:r>
              <a:rPr lang="en-IN" dirty="0" err="1" smtClean="0"/>
              <a:t>Shamli</a:t>
            </a:r>
            <a:r>
              <a:rPr lang="en-IN" dirty="0" smtClean="0"/>
              <a:t> in UP </a:t>
            </a:r>
          </a:p>
          <a:p>
            <a:r>
              <a:rPr lang="en-IN" dirty="0" smtClean="0"/>
              <a:t>Implementation of Solid Waste Management at Special Protection Group (SPG) Campus, </a:t>
            </a:r>
            <a:r>
              <a:rPr lang="en-IN" dirty="0" err="1" smtClean="0"/>
              <a:t>Dwarka</a:t>
            </a:r>
            <a:r>
              <a:rPr lang="en-IN" dirty="0" smtClean="0"/>
              <a:t>, New Delhi</a:t>
            </a:r>
          </a:p>
          <a:p>
            <a:r>
              <a:rPr lang="en-IN" dirty="0" smtClean="0"/>
              <a:t>Technical consultant on Solid and Liquid Waste Management – Rural context for World bank group (WSP) – Government of Rajasthan</a:t>
            </a:r>
          </a:p>
          <a:p>
            <a:r>
              <a:rPr lang="en-IN" dirty="0" err="1" smtClean="0"/>
              <a:t>Swach</a:t>
            </a:r>
            <a:r>
              <a:rPr lang="en-IN" dirty="0" smtClean="0"/>
              <a:t> </a:t>
            </a:r>
            <a:r>
              <a:rPr lang="en-IN" dirty="0" err="1" smtClean="0"/>
              <a:t>Bharath</a:t>
            </a:r>
            <a:r>
              <a:rPr lang="en-IN" dirty="0" smtClean="0"/>
              <a:t> </a:t>
            </a:r>
            <a:r>
              <a:rPr lang="en-IN" dirty="0" err="1" smtClean="0"/>
              <a:t>Abhiyan</a:t>
            </a:r>
            <a:r>
              <a:rPr lang="en-IN" dirty="0" smtClean="0"/>
              <a:t> - </a:t>
            </a:r>
            <a:r>
              <a:rPr lang="en-IN" dirty="0" err="1" smtClean="0"/>
              <a:t>Grameen</a:t>
            </a:r>
            <a:r>
              <a:rPr lang="en-IN" dirty="0" smtClean="0"/>
              <a:t> (SBA) consultant for Government of Rajasthan (3 model districts), Government of Chhattisgarh </a:t>
            </a:r>
          </a:p>
          <a:p>
            <a:r>
              <a:rPr lang="en-IN" dirty="0" smtClean="0"/>
              <a:t>Technical support for Ernst and young for Solid and Liquid Waste Management projects</a:t>
            </a:r>
          </a:p>
          <a:p>
            <a:r>
              <a:rPr lang="en-IN" dirty="0" smtClean="0"/>
              <a:t>Partners with IICA for training Companies for creating Sustainable CSR initiatives on Environment</a:t>
            </a:r>
          </a:p>
          <a:p>
            <a:endParaRPr lang="en-IN" dirty="0" smtClean="0"/>
          </a:p>
          <a:p>
            <a:endParaRPr lang="en-IN" dirty="0" smtClean="0"/>
          </a:p>
          <a:p>
            <a:endParaRPr lang="en-I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01090" y="6450175"/>
            <a:ext cx="580925" cy="3364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Specialised Areas of Service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5FFA-BDF8-4452-9DF6-8AD044400B6F}" type="slidenum">
              <a:rPr lang="en-IN" smtClean="0"/>
              <a:pPr/>
              <a:t>5</a:t>
            </a:fld>
            <a:endParaRPr lang="en-I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01090" y="6450175"/>
            <a:ext cx="580925" cy="336411"/>
          </a:xfrm>
          <a:prstGeom prst="rect">
            <a:avLst/>
          </a:prstGeom>
        </p:spPr>
      </p:pic>
      <p:sp>
        <p:nvSpPr>
          <p:cNvPr id="100" name="Oval 99"/>
          <p:cNvSpPr/>
          <p:nvPr/>
        </p:nvSpPr>
        <p:spPr>
          <a:xfrm>
            <a:off x="1553152" y="1499309"/>
            <a:ext cx="1656156" cy="1656156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1155175" y="1101331"/>
            <a:ext cx="2452111" cy="2452111"/>
          </a:xfrm>
          <a:prstGeom prst="ellipse">
            <a:avLst/>
          </a:prstGeom>
          <a:noFill/>
          <a:ln w="25400" cap="rnd" cmpd="sng" algn="ctr">
            <a:solidFill>
              <a:sysClr val="window" lastClr="FFFFFF">
                <a:lumMod val="65000"/>
              </a:sysClr>
            </a:solidFill>
            <a:prstDash val="sysDot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3241330" y="2878998"/>
            <a:ext cx="2427601" cy="2427602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1120479" y="4015491"/>
            <a:ext cx="1644151" cy="1644151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6139160" y="4078062"/>
            <a:ext cx="1976479" cy="1976480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 </a:t>
            </a:r>
          </a:p>
        </p:txBody>
      </p:sp>
      <p:sp>
        <p:nvSpPr>
          <p:cNvPr id="106" name="Oval 105"/>
          <p:cNvSpPr/>
          <p:nvPr/>
        </p:nvSpPr>
        <p:spPr>
          <a:xfrm>
            <a:off x="2962260" y="2568899"/>
            <a:ext cx="3052084" cy="3052084"/>
          </a:xfrm>
          <a:prstGeom prst="ellipse">
            <a:avLst/>
          </a:prstGeom>
          <a:noFill/>
          <a:ln w="25400" cap="rnd" cmpd="sng" algn="ctr">
            <a:solidFill>
              <a:sysClr val="window" lastClr="FFFFFF">
                <a:lumMod val="65000"/>
              </a:sysClr>
            </a:solidFill>
            <a:prstDash val="sysDot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5848377" y="3787279"/>
            <a:ext cx="2558044" cy="2558045"/>
          </a:xfrm>
          <a:prstGeom prst="ellipse">
            <a:avLst/>
          </a:prstGeom>
          <a:noFill/>
          <a:ln w="25400" cap="rnd" cmpd="sng" algn="ctr">
            <a:solidFill>
              <a:sysClr val="window" lastClr="FFFFFF">
                <a:lumMod val="65000"/>
              </a:sysClr>
            </a:solidFill>
            <a:prstDash val="sysDot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 </a:t>
            </a:r>
          </a:p>
        </p:txBody>
      </p:sp>
      <p:grpSp>
        <p:nvGrpSpPr>
          <p:cNvPr id="108" name="Group 107"/>
          <p:cNvGrpSpPr/>
          <p:nvPr/>
        </p:nvGrpSpPr>
        <p:grpSpPr>
          <a:xfrm>
            <a:off x="5256378" y="1138778"/>
            <a:ext cx="2203241" cy="2203242"/>
            <a:chOff x="4959559" y="-41419"/>
            <a:chExt cx="1921265" cy="1921266"/>
          </a:xfrm>
        </p:grpSpPr>
        <p:sp>
          <p:nvSpPr>
            <p:cNvPr id="109" name="Oval 108"/>
            <p:cNvSpPr/>
            <p:nvPr/>
          </p:nvSpPr>
          <p:spPr>
            <a:xfrm>
              <a:off x="5238044" y="237066"/>
              <a:ext cx="1364295" cy="1364296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110" name="Oval 109"/>
            <p:cNvSpPr/>
            <p:nvPr/>
          </p:nvSpPr>
          <p:spPr>
            <a:xfrm>
              <a:off x="4959559" y="-41419"/>
              <a:ext cx="1921265" cy="1921266"/>
            </a:xfrm>
            <a:prstGeom prst="ellipse">
              <a:avLst/>
            </a:prstGeom>
            <a:noFill/>
            <a:ln w="25400" cap="rnd" cmpd="sng" algn="ctr">
              <a:solidFill>
                <a:sysClr val="window" lastClr="FFFFFF">
                  <a:lumMod val="65000"/>
                </a:sysClr>
              </a:solidFill>
              <a:prstDash val="sysDot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</p:grpSp>
      <p:sp>
        <p:nvSpPr>
          <p:cNvPr id="111" name="Oval 110"/>
          <p:cNvSpPr/>
          <p:nvPr/>
        </p:nvSpPr>
        <p:spPr>
          <a:xfrm>
            <a:off x="830021" y="3725033"/>
            <a:ext cx="2225067" cy="2225067"/>
          </a:xfrm>
          <a:prstGeom prst="ellipse">
            <a:avLst/>
          </a:prstGeom>
          <a:noFill/>
          <a:ln w="25400" cap="rnd" cmpd="sng" algn="ctr">
            <a:solidFill>
              <a:sysClr val="window" lastClr="FFFFFF">
                <a:lumMod val="65000"/>
              </a:sysClr>
            </a:solidFill>
            <a:prstDash val="sysDot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grpSp>
        <p:nvGrpSpPr>
          <p:cNvPr id="113" name="Group 112"/>
          <p:cNvGrpSpPr/>
          <p:nvPr/>
        </p:nvGrpSpPr>
        <p:grpSpPr>
          <a:xfrm>
            <a:off x="3097970" y="2913726"/>
            <a:ext cx="429993" cy="429993"/>
            <a:chOff x="3858203" y="2063591"/>
            <a:chExt cx="312530" cy="312530"/>
          </a:xfrm>
        </p:grpSpPr>
        <p:sp>
          <p:nvSpPr>
            <p:cNvPr id="114" name="Oval 113"/>
            <p:cNvSpPr/>
            <p:nvPr/>
          </p:nvSpPr>
          <p:spPr>
            <a:xfrm>
              <a:off x="3923503" y="2128891"/>
              <a:ext cx="181930" cy="181930"/>
            </a:xfrm>
            <a:prstGeom prst="ellipse">
              <a:avLst/>
            </a:prstGeom>
            <a:solidFill>
              <a:srgbClr val="21B169"/>
            </a:solidFill>
            <a:ln w="1905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115" name="Oval 114"/>
            <p:cNvSpPr/>
            <p:nvPr/>
          </p:nvSpPr>
          <p:spPr>
            <a:xfrm>
              <a:off x="3858203" y="2063591"/>
              <a:ext cx="312530" cy="312530"/>
            </a:xfrm>
            <a:prstGeom prst="ellipse">
              <a:avLst/>
            </a:prstGeom>
            <a:noFill/>
            <a:ln w="19050" cap="flat" cmpd="sng" algn="ctr">
              <a:solidFill>
                <a:srgbClr val="21B169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2777627" y="4304306"/>
            <a:ext cx="429993" cy="429993"/>
            <a:chOff x="3858203" y="2063591"/>
            <a:chExt cx="312530" cy="312530"/>
          </a:xfrm>
        </p:grpSpPr>
        <p:sp>
          <p:nvSpPr>
            <p:cNvPr id="117" name="Oval 116"/>
            <p:cNvSpPr/>
            <p:nvPr/>
          </p:nvSpPr>
          <p:spPr>
            <a:xfrm>
              <a:off x="3923503" y="2128891"/>
              <a:ext cx="181930" cy="181930"/>
            </a:xfrm>
            <a:prstGeom prst="ellipse">
              <a:avLst/>
            </a:prstGeom>
            <a:solidFill>
              <a:srgbClr val="85CA46"/>
            </a:solidFill>
            <a:ln w="1905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118" name="Oval 117"/>
            <p:cNvSpPr/>
            <p:nvPr/>
          </p:nvSpPr>
          <p:spPr>
            <a:xfrm>
              <a:off x="3858203" y="2063591"/>
              <a:ext cx="312530" cy="312530"/>
            </a:xfrm>
            <a:prstGeom prst="ellipse">
              <a:avLst/>
            </a:prstGeom>
            <a:noFill/>
            <a:ln w="19050" cap="flat" cmpd="sng" algn="ctr">
              <a:solidFill>
                <a:srgbClr val="85CA46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5353226" y="2805242"/>
            <a:ext cx="429993" cy="429993"/>
            <a:chOff x="3858203" y="2063591"/>
            <a:chExt cx="312530" cy="312530"/>
          </a:xfrm>
        </p:grpSpPr>
        <p:sp>
          <p:nvSpPr>
            <p:cNvPr id="120" name="Oval 119"/>
            <p:cNvSpPr/>
            <p:nvPr/>
          </p:nvSpPr>
          <p:spPr>
            <a:xfrm>
              <a:off x="3923503" y="2128891"/>
              <a:ext cx="181930" cy="181930"/>
            </a:xfrm>
            <a:prstGeom prst="ellipse">
              <a:avLst/>
            </a:prstGeom>
            <a:solidFill>
              <a:srgbClr val="1D6E9B"/>
            </a:solidFill>
            <a:ln w="1905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3858203" y="2063591"/>
              <a:ext cx="312530" cy="312530"/>
            </a:xfrm>
            <a:prstGeom prst="ellipse">
              <a:avLst/>
            </a:prstGeom>
            <a:noFill/>
            <a:ln w="19050" cap="flat" cmpd="sng" algn="ctr">
              <a:solidFill>
                <a:srgbClr val="1D6E9B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5711677" y="4384392"/>
            <a:ext cx="429993" cy="429993"/>
            <a:chOff x="3858203" y="2063591"/>
            <a:chExt cx="312530" cy="312530"/>
          </a:xfrm>
        </p:grpSpPr>
        <p:sp>
          <p:nvSpPr>
            <p:cNvPr id="123" name="Oval 122"/>
            <p:cNvSpPr/>
            <p:nvPr/>
          </p:nvSpPr>
          <p:spPr>
            <a:xfrm>
              <a:off x="3923503" y="2128891"/>
              <a:ext cx="181930" cy="181930"/>
            </a:xfrm>
            <a:prstGeom prst="ellipse">
              <a:avLst/>
            </a:prstGeom>
            <a:solidFill>
              <a:srgbClr val="85CA46"/>
            </a:solidFill>
            <a:ln w="1905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124" name="Oval 123"/>
            <p:cNvSpPr/>
            <p:nvPr/>
          </p:nvSpPr>
          <p:spPr>
            <a:xfrm>
              <a:off x="3858203" y="2063591"/>
              <a:ext cx="312530" cy="312530"/>
            </a:xfrm>
            <a:prstGeom prst="ellipse">
              <a:avLst/>
            </a:prstGeom>
            <a:noFill/>
            <a:ln w="19050" cap="flat" cmpd="sng" algn="ctr">
              <a:solidFill>
                <a:srgbClr val="85CA46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</p:grpSp>
      <p:sp>
        <p:nvSpPr>
          <p:cNvPr id="129" name="TextBox 128"/>
          <p:cNvSpPr txBox="1"/>
          <p:nvPr/>
        </p:nvSpPr>
        <p:spPr>
          <a:xfrm>
            <a:off x="3428992" y="3500438"/>
            <a:ext cx="2063438" cy="10772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lvl="0" algn="just"/>
            <a:r>
              <a:rPr lang="en-IN" sz="1600" dirty="0" smtClean="0"/>
              <a:t>Solid and Liquid Waste Management services (Training, consultancy and implementation)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5857884" y="1904518"/>
            <a:ext cx="162857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lvl="0"/>
            <a:r>
              <a:rPr lang="en-IN" sz="1400" dirty="0" smtClean="0"/>
              <a:t>Environmental research and dissemination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1285852" y="4429132"/>
            <a:ext cx="1691933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lvl="0"/>
            <a:r>
              <a:rPr lang="en-IN" sz="1600" dirty="0" smtClean="0"/>
              <a:t>Impact assessment studies and evaluations</a:t>
            </a:r>
            <a:endParaRPr lang="en-IN" sz="1600" dirty="0"/>
          </a:p>
        </p:txBody>
      </p:sp>
      <p:sp>
        <p:nvSpPr>
          <p:cNvPr id="132" name="TextBox 131"/>
          <p:cNvSpPr txBox="1"/>
          <p:nvPr/>
        </p:nvSpPr>
        <p:spPr>
          <a:xfrm>
            <a:off x="6643702" y="4214818"/>
            <a:ext cx="1596233" cy="181588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lvl="0"/>
            <a:r>
              <a:rPr lang="en-IN" sz="1600" dirty="0" smtClean="0"/>
              <a:t>Advocacy initiatives for change in Environmental standards and implementation of laws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1643042" y="1643050"/>
            <a:ext cx="1529227" cy="132343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lvl="0"/>
            <a:r>
              <a:rPr lang="en-IN" sz="1600" dirty="0" smtClean="0"/>
              <a:t>Environmental strategy planning and </a:t>
            </a:r>
            <a:r>
              <a:rPr lang="en-IN" sz="1600" dirty="0" err="1" smtClean="0"/>
              <a:t>operationalization</a:t>
            </a:r>
            <a:r>
              <a:rPr lang="en-IN" sz="1600" dirty="0" smtClean="0"/>
              <a:t> of the same</a:t>
            </a:r>
          </a:p>
        </p:txBody>
      </p:sp>
      <p:sp>
        <p:nvSpPr>
          <p:cNvPr id="134" name="Oval 133"/>
          <p:cNvSpPr/>
          <p:nvPr/>
        </p:nvSpPr>
        <p:spPr>
          <a:xfrm>
            <a:off x="7171966" y="3746888"/>
            <a:ext cx="86084" cy="86084"/>
          </a:xfrm>
          <a:prstGeom prst="ellipse">
            <a:avLst/>
          </a:prstGeom>
          <a:solidFill>
            <a:srgbClr val="85CA46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35" name="Oval 134"/>
          <p:cNvSpPr/>
          <p:nvPr/>
        </p:nvSpPr>
        <p:spPr>
          <a:xfrm>
            <a:off x="4952809" y="5484783"/>
            <a:ext cx="86084" cy="86084"/>
          </a:xfrm>
          <a:prstGeom prst="ellipse">
            <a:avLst/>
          </a:prstGeom>
          <a:solidFill>
            <a:srgbClr val="F49D00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37" name="Oval 136"/>
          <p:cNvSpPr/>
          <p:nvPr/>
        </p:nvSpPr>
        <p:spPr>
          <a:xfrm>
            <a:off x="5848492" y="3466152"/>
            <a:ext cx="86084" cy="86084"/>
          </a:xfrm>
          <a:prstGeom prst="ellipse">
            <a:avLst/>
          </a:prstGeom>
          <a:solidFill>
            <a:srgbClr val="D2326B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38" name="Oval 137"/>
          <p:cNvSpPr/>
          <p:nvPr/>
        </p:nvSpPr>
        <p:spPr>
          <a:xfrm>
            <a:off x="3369453" y="1617032"/>
            <a:ext cx="86084" cy="86084"/>
          </a:xfrm>
          <a:prstGeom prst="ellipse">
            <a:avLst/>
          </a:prstGeom>
          <a:solidFill>
            <a:srgbClr val="21B169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01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11" grpId="0" animBg="1"/>
      <p:bldP spid="129" grpId="0"/>
      <p:bldP spid="130" grpId="0"/>
      <p:bldP spid="131" grpId="0"/>
      <p:bldP spid="132" grpId="0"/>
      <p:bldP spid="133" grpId="0"/>
      <p:bldP spid="134" grpId="0" animBg="1"/>
      <p:bldP spid="135" grpId="0" animBg="1"/>
      <p:bldP spid="137" grpId="0" animBg="1"/>
      <p:bldP spid="1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Our Theory of Change</a:t>
            </a: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o="urn:schemas-microsoft-com:office:office" xmlns:m="http://schemas.openxmlformats.org/officeDocument/2006/math" xmlns:v="urn:schemas-microsoft-com:vml" xmlns:wp="http://schemas.openxmlformats.org/drawingml/2006/wordprocessingDrawing" xmlns:w10="urn:schemas-microsoft-com:office:word" xmlns:w="http://schemas.openxmlformats.org/wordprocessingml/2006/main" xmlns:wne="http://schemas.microsoft.com/office/word/2006/wordml" xmlns:a14="http://schemas.microsoft.com/office/drawing/2010/main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214414" y="1142984"/>
            <a:ext cx="6357982" cy="521497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5FFA-BDF8-4452-9DF6-8AD044400B6F}" type="slidenum">
              <a:rPr lang="en-IN" smtClean="0"/>
              <a:pPr/>
              <a:t>6</a:t>
            </a:fld>
            <a:endParaRPr lang="en-I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01090" y="6450175"/>
            <a:ext cx="580925" cy="3364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Solid Waste Management Model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5FFA-BDF8-4452-9DF6-8AD044400B6F}" type="slidenum">
              <a:rPr lang="en-IN" smtClean="0"/>
              <a:pPr/>
              <a:t>7</a:t>
            </a:fld>
            <a:endParaRPr lang="en-I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34" y="1214422"/>
            <a:ext cx="8358246" cy="48503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01090" y="6450175"/>
            <a:ext cx="580925" cy="3364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Solid Waste Management Model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IN" b="1" dirty="0" smtClean="0"/>
              <a:t>Collection and Segregation:</a:t>
            </a:r>
            <a:r>
              <a:rPr lang="en-IN" dirty="0" smtClean="0"/>
              <a:t> Awareness activities will be conducted in the initial phases for household segregation of waste (primary segregation). Compartmentalised dustbins on the streets and in the common areas will be placed.</a:t>
            </a:r>
          </a:p>
          <a:p>
            <a:r>
              <a:rPr lang="en-IN" b="1" dirty="0" smtClean="0"/>
              <a:t>Transportation</a:t>
            </a:r>
            <a:r>
              <a:rPr lang="en-IN" b="1" dirty="0" smtClean="0"/>
              <a:t>:</a:t>
            </a:r>
            <a:r>
              <a:rPr lang="en-IN" dirty="0" smtClean="0"/>
              <a:t> Service delivery team (Dedicated vehicles and workers) will collect waste from households and community dustbins and clean streets. A collection vehicle with two separate compartments (bio-degradable and non-biodegradable) will be used to collect waste from households and these community level dustbins and transport to final disposal point.</a:t>
            </a:r>
          </a:p>
          <a:p>
            <a:r>
              <a:rPr lang="en-US" b="1" dirty="0" smtClean="0"/>
              <a:t>Resource </a:t>
            </a:r>
            <a:r>
              <a:rPr lang="en-US" b="1" dirty="0" smtClean="0"/>
              <a:t>Recovery Centre (RRC):</a:t>
            </a:r>
            <a:r>
              <a:rPr lang="en-US" dirty="0" smtClean="0"/>
              <a:t> Collected and segregated waste will be collected at RRC for secondary segregation and processing.</a:t>
            </a:r>
          </a:p>
          <a:p>
            <a:pPr lvl="0"/>
            <a:r>
              <a:rPr lang="en-IN" b="1" dirty="0" smtClean="0"/>
              <a:t>Processing:</a:t>
            </a:r>
            <a:r>
              <a:rPr lang="en-IN" dirty="0" smtClean="0"/>
              <a:t> The process will be decentralised and tailor made and feasible technology will be used for processing. Following options are proposed for the processing of waste.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5FFA-BDF8-4452-9DF6-8AD044400B6F}" type="slidenum">
              <a:rPr lang="en-IN" smtClean="0"/>
              <a:pPr/>
              <a:t>8</a:t>
            </a:fld>
            <a:endParaRPr lang="en-I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01090" y="6450175"/>
            <a:ext cx="580925" cy="3364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‘ZERO’ Waste Model - Illustration</a:t>
            </a: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o="urn:schemas-microsoft-com:office:office" xmlns:m="http://schemas.openxmlformats.org/officeDocument/2006/math" xmlns:v="urn:schemas-microsoft-com:vml" xmlns:wp="http://schemas.openxmlformats.org/drawingml/2006/wordprocessingDrawing" xmlns:w10="urn:schemas-microsoft-com:office:word" xmlns:w="http://schemas.openxmlformats.org/wordprocessingml/2006/main" xmlns:wne="http://schemas.microsoft.com/office/word/2006/wordml" xmlns:a14="http://schemas.microsoft.com/office/drawing/2010/main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42910" y="1285860"/>
            <a:ext cx="7786742" cy="5072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ve="http://schemas.openxmlformats.org/markup-compatibility/2006" xmlns:o="urn:schemas-microsoft-com:office:office" xmlns:m="http://schemas.openxmlformats.org/officeDocument/2006/math" xmlns:v="urn:schemas-microsoft-com:vml" xmlns:wp="http://schemas.openxmlformats.org/drawingml/2006/wordprocessingDrawing" xmlns:w10="urn:schemas-microsoft-com:office:word" xmlns:w="http://schemas.openxmlformats.org/wordprocessingml/2006/main" xmlns:wne="http://schemas.microsoft.com/office/word/2006/wordml" xmlns:a14="http://schemas.microsoft.com/office/drawing/2010/main" xmlns="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ve="http://schemas.openxmlformats.org/markup-compatibility/2006" xmlns:o="urn:schemas-microsoft-com:office:office" xmlns:m="http://schemas.openxmlformats.org/officeDocument/2006/math" xmlns:v="urn:schemas-microsoft-com:vml" xmlns:wp="http://schemas.openxmlformats.org/drawingml/2006/wordprocessingDrawing" xmlns:w10="urn:schemas-microsoft-com:office:word" xmlns:w="http://schemas.openxmlformats.org/wordprocessingml/2006/main" xmlns:wne="http://schemas.microsoft.com/office/word/2006/wordml" xmlns:a14="http://schemas.microsoft.com/office/drawing/2010/main" xmlns="" xmlns:pic="http://schemas.openxmlformats.org/drawingml/2006/picture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5FFA-BDF8-4452-9DF6-8AD044400B6F}" type="slidenum">
              <a:rPr lang="en-IN" smtClean="0"/>
              <a:pPr/>
              <a:t>9</a:t>
            </a:fld>
            <a:endParaRPr lang="en-I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01090" y="6450175"/>
            <a:ext cx="580925" cy="3364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IGS">
      <a:dk1>
        <a:srgbClr val="7F7F7F"/>
      </a:dk1>
      <a:lt1>
        <a:sysClr val="window" lastClr="FFFFFF"/>
      </a:lt1>
      <a:dk2>
        <a:srgbClr val="464653"/>
      </a:dk2>
      <a:lt2>
        <a:srgbClr val="C4E6A1"/>
      </a:lt2>
      <a:accent1>
        <a:srgbClr val="517F21"/>
      </a:accent1>
      <a:accent2>
        <a:srgbClr val="C4E6A1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1034</TotalTime>
  <Words>1194</Words>
  <Application>Microsoft Office PowerPoint</Application>
  <PresentationFormat>On-screen Show (4:3)</PresentationFormat>
  <Paragraphs>130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Origin</vt:lpstr>
      <vt:lpstr>Solid Resource (Waste) Management</vt:lpstr>
      <vt:lpstr>About the Organisation - IGS</vt:lpstr>
      <vt:lpstr>About the Organisation - IGS</vt:lpstr>
      <vt:lpstr>Organisation’s Experience </vt:lpstr>
      <vt:lpstr>Specialised Areas of Service</vt:lpstr>
      <vt:lpstr>Our Theory of Change</vt:lpstr>
      <vt:lpstr>Solid Waste Management Model</vt:lpstr>
      <vt:lpstr>Solid Waste Management Model</vt:lpstr>
      <vt:lpstr>‘ZERO’ Waste Model - Illustration</vt:lpstr>
      <vt:lpstr>Processing Technologies</vt:lpstr>
      <vt:lpstr>Composting - Bio-composters (Organic Waste Composting Machines)</vt:lpstr>
      <vt:lpstr>Waste to Energy - Gas/Electricity Generation Unit (Bio-Methanation)</vt:lpstr>
      <vt:lpstr>Waste to Energy - Gas/Electricity Generation Unit (Bio-Methanation)</vt:lpstr>
      <vt:lpstr>Salient Features of Our Model</vt:lpstr>
      <vt:lpstr>Salient Features of Our Model (Cont.)</vt:lpstr>
      <vt:lpstr>Working Models</vt:lpstr>
      <vt:lpstr>Our Clients</vt:lpstr>
      <vt:lpstr>Indian green service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Solid Resource (Waste) Management</dc:title>
  <dc:creator>lenovo</dc:creator>
  <cp:lastModifiedBy>lenovo</cp:lastModifiedBy>
  <cp:revision>45</cp:revision>
  <dcterms:created xsi:type="dcterms:W3CDTF">2018-07-18T05:56:59Z</dcterms:created>
  <dcterms:modified xsi:type="dcterms:W3CDTF">2018-07-27T15:45:29Z</dcterms:modified>
</cp:coreProperties>
</file>